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80" r:id="rId6"/>
    <p:sldId id="270" r:id="rId7"/>
    <p:sldId id="271" r:id="rId8"/>
    <p:sldId id="272" r:id="rId9"/>
    <p:sldId id="273" r:id="rId10"/>
    <p:sldId id="274" r:id="rId11"/>
    <p:sldId id="275" r:id="rId12"/>
    <p:sldId id="276" r:id="rId13"/>
    <p:sldId id="277" r:id="rId14"/>
    <p:sldId id="279" r:id="rId15"/>
    <p:sldId id="278"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pitchFamily="2" charset="77"/>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0" autoAdjust="0"/>
    <p:restoredTop sz="94660"/>
  </p:normalViewPr>
  <p:slideViewPr>
    <p:cSldViewPr snapToGrid="0" showGuides="1">
      <p:cViewPr varScale="1">
        <p:scale>
          <a:sx n="115" d="100"/>
          <a:sy n="115" d="100"/>
        </p:scale>
        <p:origin x="1304" y="19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
        <p:nvSpPr>
          <p:cNvPr id="6" name="Rectangle 5">
            <a:extLst>
              <a:ext uri="{FF2B5EF4-FFF2-40B4-BE49-F238E27FC236}">
                <a16:creationId xmlns:a16="http://schemas.microsoft.com/office/drawing/2014/main" id="{C262FC9C-9E1D-48D4-A4AA-61B5FD5C9E7D}"/>
              </a:ext>
            </a:extLst>
          </p:cNvPr>
          <p:cNvSpPr/>
          <p:nvPr/>
        </p:nvSpPr>
        <p:spPr>
          <a:xfrm>
            <a:off x="740409" y="4616481"/>
            <a:ext cx="7632699" cy="1200329"/>
          </a:xfrm>
          <a:prstGeom prst="rect">
            <a:avLst/>
          </a:prstGeom>
        </p:spPr>
        <p:txBody>
          <a:bodyPr wrap="square">
            <a:spAutoFit/>
          </a:bodyPr>
          <a:lstStyle/>
          <a:p>
            <a:r>
              <a:rPr lang="en-GB" b="1" dirty="0"/>
              <a:t>Later</a:t>
            </a:r>
            <a:r>
              <a:rPr lang="en-GB" dirty="0"/>
              <a:t>,</a:t>
            </a:r>
            <a:r>
              <a:rPr lang="en-GB" b="1" dirty="0"/>
              <a:t> </a:t>
            </a:r>
            <a:r>
              <a:rPr lang="en-GB" dirty="0"/>
              <a:t>we will organise a lavish funeral for father that will last for days, with plenty of music as he would have wanted.</a:t>
            </a:r>
          </a:p>
          <a:p>
            <a:r>
              <a:rPr lang="en-GB" b="1" dirty="0"/>
              <a:t>After hearing the news of my father’s death</a:t>
            </a:r>
            <a:r>
              <a:rPr lang="en-GB" dirty="0"/>
              <a:t>, I overheard the members of the court discussing what is to happen.</a:t>
            </a:r>
          </a:p>
        </p:txBody>
      </p:sp>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4" name="Rectangle 3">
            <a:extLst>
              <a:ext uri="{FF2B5EF4-FFF2-40B4-BE49-F238E27FC236}">
                <a16:creationId xmlns:a16="http://schemas.microsoft.com/office/drawing/2014/main" id="{20DB3664-3B13-4B9E-8205-96755B3ACABF}"/>
              </a:ext>
            </a:extLst>
          </p:cNvPr>
          <p:cNvSpPr/>
          <p:nvPr/>
        </p:nvSpPr>
        <p:spPr>
          <a:xfrm>
            <a:off x="747658" y="1473201"/>
            <a:ext cx="7632699" cy="3139321"/>
          </a:xfrm>
          <a:prstGeom prst="rect">
            <a:avLst/>
          </a:prstGeom>
        </p:spPr>
        <p:txBody>
          <a:bodyPr wrap="square">
            <a:spAutoFit/>
          </a:bodyPr>
          <a:lstStyle/>
          <a:p>
            <a:endParaRPr lang="en-GB" dirty="0"/>
          </a:p>
          <a:p>
            <a:endParaRPr lang="en-GB" dirty="0"/>
          </a:p>
          <a:p>
            <a:r>
              <a:rPr lang="en-GB" dirty="0"/>
              <a:t>Dear Diary,					</a:t>
            </a:r>
            <a:r>
              <a:rPr lang="en-GB" b="1" dirty="0">
                <a:solidFill>
                  <a:srgbClr val="92D050"/>
                </a:solidFill>
              </a:rPr>
              <a:t>Mon 31</a:t>
            </a:r>
            <a:r>
              <a:rPr lang="en-GB" b="1" baseline="30000" dirty="0">
                <a:solidFill>
                  <a:srgbClr val="92D050"/>
                </a:solidFill>
              </a:rPr>
              <a:t>st</a:t>
            </a:r>
            <a:r>
              <a:rPr lang="en-GB" b="1" dirty="0">
                <a:solidFill>
                  <a:srgbClr val="92D050"/>
                </a:solidFill>
              </a:rPr>
              <a:t> October</a:t>
            </a:r>
          </a:p>
          <a:p>
            <a:endParaRPr lang="en-GB" dirty="0"/>
          </a:p>
          <a:p>
            <a:r>
              <a:rPr lang="en-GB" b="1" dirty="0">
                <a:solidFill>
                  <a:schemeClr val="accent5"/>
                </a:solidFill>
              </a:rPr>
              <a:t>Yesterday</a:t>
            </a:r>
            <a:r>
              <a:rPr lang="en-GB" b="1" dirty="0"/>
              <a:t> </a:t>
            </a:r>
            <a:r>
              <a:rPr lang="en-GB" b="1" dirty="0">
                <a:solidFill>
                  <a:schemeClr val="accent6"/>
                </a:solidFill>
              </a:rPr>
              <a:t>started</a:t>
            </a:r>
            <a:r>
              <a:rPr lang="en-GB" b="1" dirty="0"/>
              <a:t> </a:t>
            </a:r>
            <a:r>
              <a:rPr lang="en-GB" dirty="0"/>
              <a:t>as usual but </a:t>
            </a:r>
            <a:r>
              <a:rPr lang="en-GB" b="1" dirty="0">
                <a:solidFill>
                  <a:schemeClr val="accent6"/>
                </a:solidFill>
              </a:rPr>
              <a:t>changed</a:t>
            </a:r>
            <a:r>
              <a:rPr lang="en-GB" dirty="0"/>
              <a:t> very suddenly. </a:t>
            </a:r>
            <a:r>
              <a:rPr lang="en-GB" b="1" dirty="0">
                <a:solidFill>
                  <a:srgbClr val="00B0F0"/>
                </a:solidFill>
              </a:rPr>
              <a:t>As soon as </a:t>
            </a:r>
            <a:r>
              <a:rPr lang="en-GB" dirty="0"/>
              <a:t>I </a:t>
            </a:r>
            <a:r>
              <a:rPr lang="en-GB" b="1" dirty="0">
                <a:solidFill>
                  <a:schemeClr val="accent6"/>
                </a:solidFill>
              </a:rPr>
              <a:t>entered</a:t>
            </a:r>
            <a:r>
              <a:rPr lang="en-GB" dirty="0"/>
              <a:t> the kitchen, I </a:t>
            </a:r>
            <a:r>
              <a:rPr lang="en-GB" b="1" dirty="0">
                <a:solidFill>
                  <a:schemeClr val="accent6"/>
                </a:solidFill>
              </a:rPr>
              <a:t>knew</a:t>
            </a:r>
            <a:r>
              <a:rPr lang="en-GB" dirty="0"/>
              <a:t> something was wrong. </a:t>
            </a:r>
          </a:p>
          <a:p>
            <a:endParaRPr lang="en-GB" dirty="0"/>
          </a:p>
          <a:p>
            <a:endParaRPr lang="en-GB" dirty="0"/>
          </a:p>
          <a:p>
            <a:r>
              <a:rPr lang="en-GB" dirty="0"/>
              <a:t>My </a:t>
            </a:r>
            <a:r>
              <a:rPr lang="en-GB" b="1" dirty="0">
                <a:solidFill>
                  <a:schemeClr val="accent6"/>
                </a:solidFill>
              </a:rPr>
              <a:t>witch</a:t>
            </a:r>
            <a:r>
              <a:rPr lang="en-GB" dirty="0"/>
              <a:t> was nowhere to be seen. My food </a:t>
            </a:r>
            <a:r>
              <a:rPr lang="en-GB" b="1" dirty="0">
                <a:solidFill>
                  <a:schemeClr val="accent6"/>
                </a:solidFill>
              </a:rPr>
              <a:t>was</a:t>
            </a:r>
            <a:r>
              <a:rPr lang="en-GB" dirty="0"/>
              <a:t> not in the bowl and the door </a:t>
            </a:r>
            <a:r>
              <a:rPr lang="en-GB" b="1" dirty="0">
                <a:solidFill>
                  <a:schemeClr val="accent6"/>
                </a:solidFill>
              </a:rPr>
              <a:t>was</a:t>
            </a:r>
            <a:r>
              <a:rPr lang="en-GB" dirty="0"/>
              <a:t> wide open. I </a:t>
            </a:r>
            <a:r>
              <a:rPr lang="en-GB" b="1" dirty="0">
                <a:solidFill>
                  <a:schemeClr val="accent6"/>
                </a:solidFill>
              </a:rPr>
              <a:t>began</a:t>
            </a:r>
            <a:r>
              <a:rPr lang="en-GB" dirty="0"/>
              <a:t> to </a:t>
            </a:r>
            <a:r>
              <a:rPr lang="en-GB" b="1" dirty="0">
                <a:solidFill>
                  <a:srgbClr val="DE1E5A"/>
                </a:solidFill>
              </a:rPr>
              <a:t>feel anxious </a:t>
            </a:r>
            <a:r>
              <a:rPr lang="en-GB" dirty="0"/>
              <a:t>as I </a:t>
            </a:r>
            <a:r>
              <a:rPr lang="en-GB" b="1" dirty="0">
                <a:solidFill>
                  <a:schemeClr val="accent6"/>
                </a:solidFill>
              </a:rPr>
              <a:t>noticed</a:t>
            </a:r>
            <a:r>
              <a:rPr lang="en-GB" dirty="0"/>
              <a:t> the broom and wand </a:t>
            </a:r>
            <a:r>
              <a:rPr lang="en-GB" b="1" dirty="0">
                <a:solidFill>
                  <a:schemeClr val="accent6"/>
                </a:solidFill>
              </a:rPr>
              <a:t>were</a:t>
            </a:r>
            <a:r>
              <a:rPr lang="en-GB" dirty="0"/>
              <a:t> missing…</a:t>
            </a:r>
          </a:p>
        </p:txBody>
      </p:sp>
      <p:sp>
        <p:nvSpPr>
          <p:cNvPr id="2" name="Oval 1">
            <a:extLst>
              <a:ext uri="{FF2B5EF4-FFF2-40B4-BE49-F238E27FC236}">
                <a16:creationId xmlns:a16="http://schemas.microsoft.com/office/drawing/2014/main"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2B8F2E9-D190-443F-AEB8-1706EDF7590D}"/>
              </a:ext>
            </a:extLst>
          </p:cNvPr>
          <p:cNvSpPr/>
          <p:nvPr/>
        </p:nvSpPr>
        <p:spPr>
          <a:xfrm>
            <a:off x="760416" y="2550253"/>
            <a:ext cx="7561464" cy="6207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2" grpId="0" animBg="1"/>
      <p:bldP spid="6" grpId="0" animBg="1"/>
      <p:bldP spid="7" grpId="0" animBg="1"/>
      <p:bldP spid="9" grpId="0" animBg="1"/>
      <p:bldP spid="11" grpId="0" animBg="1"/>
      <p:bldP spid="12" grpId="0" animBg="1"/>
      <p:bldP spid="5" grpId="0" animBg="1"/>
      <p:bldP spid="1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GB" dirty="0"/>
              <a:t>Use the </a:t>
            </a:r>
            <a:r>
              <a:rPr lang="en-GB" b="1" dirty="0"/>
              <a:t>Differentiated Diary Examples </a:t>
            </a:r>
            <a:r>
              <a:rPr lang="en-GB" dirty="0"/>
              <a:t>to find the features of diaries using the </a:t>
            </a:r>
            <a:r>
              <a:rPr lang="en-GB" b="1" dirty="0"/>
              <a:t>Diary Writing Checklist</a:t>
            </a:r>
            <a:r>
              <a:rPr lang="en-GB" dirty="0"/>
              <a:t> to help you.</a:t>
            </a:r>
          </a:p>
        </p:txBody>
      </p:sp>
      <p:pic>
        <p:nvPicPr>
          <p:cNvPr id="7" name="Picture 6">
            <a:extLst>
              <a:ext uri="{FF2B5EF4-FFF2-40B4-BE49-F238E27FC236}">
                <a16:creationId xmlns:a16="http://schemas.microsoft.com/office/drawing/2014/main" id="{EB4E3B55-BE3C-4D14-A20E-E302B742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2194562"/>
            <a:ext cx="2583125" cy="3655447"/>
          </a:xfrm>
          <a:prstGeom prst="rect">
            <a:avLst/>
          </a:prstGeom>
          <a:ln>
            <a:solidFill>
              <a:schemeClr val="tx1"/>
            </a:solidFill>
          </a:ln>
        </p:spPr>
      </p:pic>
    </p:spTree>
    <p:extLst>
      <p:ext uri="{BB962C8B-B14F-4D97-AF65-F5344CB8AC3E}">
        <p14:creationId xmlns:p14="http://schemas.microsoft.com/office/powerpoint/2010/main" val="119060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2031325"/>
          </a:xfrm>
          <a:prstGeom prst="rect">
            <a:avLst/>
          </a:prstGeom>
        </p:spPr>
        <p:txBody>
          <a:bodyPr wrap="square">
            <a:spAutoFit/>
          </a:bodyPr>
          <a:lstStyle/>
          <a:p>
            <a:r>
              <a:rPr lang="en-GB" dirty="0"/>
              <a:t>Now it’s your turn!</a:t>
            </a:r>
          </a:p>
          <a:p>
            <a:endParaRPr lang="en-GB" dirty="0"/>
          </a:p>
          <a:p>
            <a:r>
              <a:rPr lang="en-GB" dirty="0"/>
              <a:t>Using the </a:t>
            </a:r>
            <a:r>
              <a:rPr lang="en-GB" b="1" dirty="0"/>
              <a:t>Differentiated Diary Writing Activity Sheets</a:t>
            </a:r>
            <a:r>
              <a:rPr lang="en-GB" dirty="0"/>
              <a:t>, plan and write a diary from the point of view of an animal. Don’t forget to include everything on the </a:t>
            </a:r>
            <a:r>
              <a:rPr lang="en-GB" b="1" dirty="0"/>
              <a:t>Diary Writing Checklist</a:t>
            </a:r>
            <a:r>
              <a:rPr lang="en-GB" dirty="0"/>
              <a:t>.</a:t>
            </a:r>
          </a:p>
          <a:p>
            <a:endParaRPr lang="en-GB" dirty="0"/>
          </a:p>
          <a:p>
            <a:r>
              <a:rPr lang="en-GB" dirty="0"/>
              <a:t>Will you be… </a:t>
            </a:r>
          </a:p>
        </p:txBody>
      </p:sp>
      <p:pic>
        <p:nvPicPr>
          <p:cNvPr id="4" name="Picture 3">
            <a:extLst>
              <a:ext uri="{FF2B5EF4-FFF2-40B4-BE49-F238E27FC236}">
                <a16:creationId xmlns:a16="http://schemas.microsoft.com/office/drawing/2014/main" id="{D1B1E55D-38E2-48B3-88FF-C33771F9D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157" y="4745311"/>
            <a:ext cx="743260" cy="1139566"/>
          </a:xfrm>
          <a:prstGeom prst="rect">
            <a:avLst/>
          </a:prstGeom>
        </p:spPr>
      </p:pic>
      <p:pic>
        <p:nvPicPr>
          <p:cNvPr id="6" name="Picture 5">
            <a:extLst>
              <a:ext uri="{FF2B5EF4-FFF2-40B4-BE49-F238E27FC236}">
                <a16:creationId xmlns:a16="http://schemas.microsoft.com/office/drawing/2014/main" id="{2FA51C33-2612-4A2C-BBA3-973EF7F77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360" y="4211273"/>
            <a:ext cx="1017043" cy="735006"/>
          </a:xfrm>
          <a:prstGeom prst="rect">
            <a:avLst/>
          </a:prstGeom>
        </p:spPr>
      </p:pic>
      <p:pic>
        <p:nvPicPr>
          <p:cNvPr id="8" name="Picture 7">
            <a:extLst>
              <a:ext uri="{FF2B5EF4-FFF2-40B4-BE49-F238E27FC236}">
                <a16:creationId xmlns:a16="http://schemas.microsoft.com/office/drawing/2014/main" id="{C22C23DE-4AEE-4F36-8747-E0281B973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721" y="3379241"/>
            <a:ext cx="1066975" cy="732701"/>
          </a:xfrm>
          <a:prstGeom prst="rect">
            <a:avLst/>
          </a:prstGeom>
        </p:spPr>
      </p:pic>
      <p:sp>
        <p:nvSpPr>
          <p:cNvPr id="10" name="Rectangle 9">
            <a:extLst>
              <a:ext uri="{FF2B5EF4-FFF2-40B4-BE49-F238E27FC236}">
                <a16:creationId xmlns:a16="http://schemas.microsoft.com/office/drawing/2014/main" id="{0F02C438-7216-47AC-81D1-B9AA7D4DCEB7}"/>
              </a:ext>
            </a:extLst>
          </p:cNvPr>
          <p:cNvSpPr/>
          <p:nvPr/>
        </p:nvSpPr>
        <p:spPr>
          <a:xfrm>
            <a:off x="730029" y="3742610"/>
            <a:ext cx="1673856" cy="369332"/>
          </a:xfrm>
          <a:prstGeom prst="rect">
            <a:avLst/>
          </a:prstGeom>
        </p:spPr>
        <p:txBody>
          <a:bodyPr wrap="none">
            <a:spAutoFit/>
          </a:bodyPr>
          <a:lstStyle/>
          <a:p>
            <a:r>
              <a:rPr lang="en-GB" dirty="0"/>
              <a:t>a witch’s cat? </a:t>
            </a:r>
          </a:p>
        </p:txBody>
      </p:sp>
      <p:sp>
        <p:nvSpPr>
          <p:cNvPr id="11" name="Rectangle 10">
            <a:extLst>
              <a:ext uri="{FF2B5EF4-FFF2-40B4-BE49-F238E27FC236}">
                <a16:creationId xmlns:a16="http://schemas.microsoft.com/office/drawing/2014/main" id="{6864D2D0-DE3E-49EC-B4A7-DD66A308574D}"/>
              </a:ext>
            </a:extLst>
          </p:cNvPr>
          <p:cNvSpPr/>
          <p:nvPr/>
        </p:nvSpPr>
        <p:spPr>
          <a:xfrm>
            <a:off x="4329195" y="3721427"/>
            <a:ext cx="1609736" cy="369332"/>
          </a:xfrm>
          <a:prstGeom prst="rect">
            <a:avLst/>
          </a:prstGeom>
        </p:spPr>
        <p:txBody>
          <a:bodyPr wrap="none">
            <a:spAutoFit/>
          </a:bodyPr>
          <a:lstStyle/>
          <a:p>
            <a:r>
              <a:rPr lang="en-GB" dirty="0"/>
              <a:t>a safari lion? </a:t>
            </a:r>
          </a:p>
        </p:txBody>
      </p:sp>
      <p:sp>
        <p:nvSpPr>
          <p:cNvPr id="12" name="Rectangle 11">
            <a:extLst>
              <a:ext uri="{FF2B5EF4-FFF2-40B4-BE49-F238E27FC236}">
                <a16:creationId xmlns:a16="http://schemas.microsoft.com/office/drawing/2014/main" id="{F4DD4550-C48D-440A-9008-32E645B9FD64}"/>
              </a:ext>
            </a:extLst>
          </p:cNvPr>
          <p:cNvSpPr/>
          <p:nvPr/>
        </p:nvSpPr>
        <p:spPr>
          <a:xfrm>
            <a:off x="755649" y="4416801"/>
            <a:ext cx="2031325" cy="369332"/>
          </a:xfrm>
          <a:prstGeom prst="rect">
            <a:avLst/>
          </a:prstGeom>
        </p:spPr>
        <p:txBody>
          <a:bodyPr wrap="none">
            <a:spAutoFit/>
          </a:bodyPr>
          <a:lstStyle/>
          <a:p>
            <a:r>
              <a:rPr lang="en-GB" dirty="0"/>
              <a:t>your own pet?	</a:t>
            </a:r>
          </a:p>
        </p:txBody>
      </p:sp>
      <p:sp>
        <p:nvSpPr>
          <p:cNvPr id="13" name="Rectangle 12">
            <a:extLst>
              <a:ext uri="{FF2B5EF4-FFF2-40B4-BE49-F238E27FC236}">
                <a16:creationId xmlns:a16="http://schemas.microsoft.com/office/drawing/2014/main" id="{08D6EC61-3AF5-4279-A88A-0BE500192356}"/>
              </a:ext>
            </a:extLst>
          </p:cNvPr>
          <p:cNvSpPr/>
          <p:nvPr/>
        </p:nvSpPr>
        <p:spPr>
          <a:xfrm>
            <a:off x="3852823" y="4416801"/>
            <a:ext cx="2249334" cy="369332"/>
          </a:xfrm>
          <a:prstGeom prst="rect">
            <a:avLst/>
          </a:prstGeom>
        </p:spPr>
        <p:txBody>
          <a:bodyPr wrap="none">
            <a:spAutoFit/>
          </a:bodyPr>
          <a:lstStyle/>
          <a:p>
            <a:r>
              <a:rPr lang="en-GB" dirty="0"/>
              <a:t>a farmyard animal?</a:t>
            </a:r>
          </a:p>
        </p:txBody>
      </p:sp>
      <p:sp>
        <p:nvSpPr>
          <p:cNvPr id="14" name="Rectangle 13">
            <a:extLst>
              <a:ext uri="{FF2B5EF4-FFF2-40B4-BE49-F238E27FC236}">
                <a16:creationId xmlns:a16="http://schemas.microsoft.com/office/drawing/2014/main" id="{1EC2D368-463F-4A2C-A422-CCF72AB9710F}"/>
              </a:ext>
            </a:extLst>
          </p:cNvPr>
          <p:cNvSpPr/>
          <p:nvPr/>
        </p:nvSpPr>
        <p:spPr>
          <a:xfrm>
            <a:off x="746331" y="5090517"/>
            <a:ext cx="2398413" cy="369332"/>
          </a:xfrm>
          <a:prstGeom prst="rect">
            <a:avLst/>
          </a:prstGeom>
        </p:spPr>
        <p:txBody>
          <a:bodyPr wrap="none">
            <a:spAutoFit/>
          </a:bodyPr>
          <a:lstStyle/>
          <a:p>
            <a:r>
              <a:rPr lang="en-GB" dirty="0"/>
              <a:t>a rainforest creature?</a:t>
            </a:r>
          </a:p>
        </p:txBody>
      </p:sp>
      <p:sp>
        <p:nvSpPr>
          <p:cNvPr id="15" name="Rectangle 14">
            <a:extLst>
              <a:ext uri="{FF2B5EF4-FFF2-40B4-BE49-F238E27FC236}">
                <a16:creationId xmlns:a16="http://schemas.microsoft.com/office/drawing/2014/main" id="{6095FD6D-5CD8-4743-B544-A5AE198FF376}"/>
              </a:ext>
            </a:extLst>
          </p:cNvPr>
          <p:cNvSpPr/>
          <p:nvPr/>
        </p:nvSpPr>
        <p:spPr>
          <a:xfrm>
            <a:off x="4226603" y="5090993"/>
            <a:ext cx="1814920" cy="369332"/>
          </a:xfrm>
          <a:prstGeom prst="rect">
            <a:avLst/>
          </a:prstGeom>
        </p:spPr>
        <p:txBody>
          <a:bodyPr wrap="none">
            <a:spAutoFit/>
          </a:bodyPr>
          <a:lstStyle/>
          <a:p>
            <a:r>
              <a:rPr lang="en-GB" dirty="0"/>
              <a:t>a polar animal?</a:t>
            </a:r>
          </a:p>
        </p:txBody>
      </p:sp>
      <p:pic>
        <p:nvPicPr>
          <p:cNvPr id="17" name="Picture 16">
            <a:extLst>
              <a:ext uri="{FF2B5EF4-FFF2-40B4-BE49-F238E27FC236}">
                <a16:creationId xmlns:a16="http://schemas.microsoft.com/office/drawing/2014/main" id="{2349A11C-15F2-4378-B364-85D105886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23381">
            <a:off x="3008776" y="5221993"/>
            <a:ext cx="913544" cy="1016512"/>
          </a:xfrm>
          <a:prstGeom prst="rect">
            <a:avLst/>
          </a:prstGeom>
        </p:spPr>
      </p:pic>
      <p:pic>
        <p:nvPicPr>
          <p:cNvPr id="19" name="Picture 18">
            <a:extLst>
              <a:ext uri="{FF2B5EF4-FFF2-40B4-BE49-F238E27FC236}">
                <a16:creationId xmlns:a16="http://schemas.microsoft.com/office/drawing/2014/main" id="{F37F534A-5E63-4C51-8D88-F37A6191D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918" y="4411848"/>
            <a:ext cx="874259" cy="666925"/>
          </a:xfrm>
          <a:prstGeom prst="rect">
            <a:avLst/>
          </a:prstGeom>
        </p:spPr>
      </p:pic>
      <p:pic>
        <p:nvPicPr>
          <p:cNvPr id="22" name="Picture 21">
            <a:extLst>
              <a:ext uri="{FF2B5EF4-FFF2-40B4-BE49-F238E27FC236}">
                <a16:creationId xmlns:a16="http://schemas.microsoft.com/office/drawing/2014/main" id="{B77D2459-79B2-4C8B-9ED7-1D64DE1A94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1969" y="3472716"/>
            <a:ext cx="772142" cy="821065"/>
          </a:xfrm>
          <a:prstGeom prst="rect">
            <a:avLst/>
          </a:prstGeom>
        </p:spPr>
      </p:pic>
    </p:spTree>
    <p:extLst>
      <p:ext uri="{BB962C8B-B14F-4D97-AF65-F5344CB8AC3E}">
        <p14:creationId xmlns:p14="http://schemas.microsoft.com/office/powerpoint/2010/main" val="17220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pic>
        <p:nvPicPr>
          <p:cNvPr id="16" name="Picture 15">
            <a:extLst>
              <a:ext uri="{FF2B5EF4-FFF2-40B4-BE49-F238E27FC236}">
                <a16:creationId xmlns:a16="http://schemas.microsoft.com/office/drawing/2014/main" id="{F1A54BB8-F2EC-4E73-AACB-594A1692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1692813"/>
            <a:ext cx="2583125" cy="3655448"/>
          </a:xfrm>
          <a:prstGeom prst="rect">
            <a:avLst/>
          </a:prstGeom>
          <a:ln>
            <a:solidFill>
              <a:schemeClr val="tx1"/>
            </a:solidFill>
          </a:ln>
        </p:spPr>
      </p:pic>
    </p:spTree>
    <p:extLst>
      <p:ext uri="{BB962C8B-B14F-4D97-AF65-F5344CB8AC3E}">
        <p14:creationId xmlns:p14="http://schemas.microsoft.com/office/powerpoint/2010/main" val="38762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crew members in the freezing 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
        <p:nvSpPr>
          <p:cNvPr id="23" name="Rectangle 22">
            <a:extLst>
              <a:ext uri="{FF2B5EF4-FFF2-40B4-BE49-F238E27FC236}">
                <a16:creationId xmlns:a16="http://schemas.microsoft.com/office/drawing/2014/main" id="{B6EE094B-2413-4BD5-850F-718C51EB54DA}"/>
              </a:ext>
            </a:extLst>
          </p:cNvPr>
          <p:cNvSpPr/>
          <p:nvPr/>
        </p:nvSpPr>
        <p:spPr>
          <a:xfrm>
            <a:off x="750885" y="5194761"/>
            <a:ext cx="7632700" cy="1107996"/>
          </a:xfrm>
          <a:prstGeom prst="rect">
            <a:avLst/>
          </a:prstGeom>
        </p:spPr>
        <p:txBody>
          <a:bodyPr wrap="square" lIns="0" tIns="0" rIns="0" bIns="0">
            <a:spAutoFit/>
          </a:bodyPr>
          <a:lstStyle/>
          <a:p>
            <a:r>
              <a:rPr lang="en-GB" b="1" dirty="0"/>
              <a:t>Over the past months</a:t>
            </a:r>
            <a:r>
              <a:rPr lang="en-GB" dirty="0"/>
              <a:t>, I have been watching my crew members in the freezing temperatures…</a:t>
            </a:r>
          </a:p>
          <a:p>
            <a:r>
              <a:rPr lang="en-US" dirty="0"/>
              <a:t>It is important because it tells the reader exactly </a:t>
            </a:r>
            <a:r>
              <a:rPr lang="en-US" b="1" dirty="0"/>
              <a:t>when</a:t>
            </a:r>
            <a:r>
              <a:rPr lang="en-US" dirty="0"/>
              <a:t> the diary is being written.</a:t>
            </a:r>
          </a:p>
        </p:txBody>
      </p:sp>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
        <p:nvSpPr>
          <p:cNvPr id="5" name="Rectangle 4">
            <a:extLst>
              <a:ext uri="{FF2B5EF4-FFF2-40B4-BE49-F238E27FC236}">
                <a16:creationId xmlns:a16="http://schemas.microsoft.com/office/drawing/2014/main" id="{7B452C74-F3B2-4508-8511-D4989073A280}"/>
              </a:ext>
            </a:extLst>
          </p:cNvPr>
          <p:cNvSpPr/>
          <p:nvPr/>
        </p:nvSpPr>
        <p:spPr>
          <a:xfrm>
            <a:off x="746684" y="2801889"/>
            <a:ext cx="7632699" cy="2369880"/>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‘I’, ‘my’, ‘we’ and ‘our’.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words are special because they tell us the diary is being written by someone and they are talking about themselves.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‘first person’?</a:t>
            </a:r>
          </a:p>
          <a:p>
            <a:endParaRPr lang="en-US" sz="2000" dirty="0"/>
          </a:p>
        </p:txBody>
      </p:sp>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3" name="Rectangle 2">
            <a:extLst>
              <a:ext uri="{FF2B5EF4-FFF2-40B4-BE49-F238E27FC236}">
                <a16:creationId xmlns:a16="http://schemas.microsoft.com/office/drawing/2014/main" id="{C67F3276-7351-4B9D-8F58-8CD12CBC06AD}"/>
              </a:ext>
            </a:extLst>
          </p:cNvPr>
          <p:cNvSpPr/>
          <p:nvPr/>
        </p:nvSpPr>
        <p:spPr>
          <a:xfrm>
            <a:off x="755650" y="2399133"/>
            <a:ext cx="7632700" cy="2862322"/>
          </a:xfrm>
          <a:prstGeom prst="rect">
            <a:avLst/>
          </a:prstGeom>
        </p:spPr>
        <p:txBody>
          <a:bodyPr wrap="square">
            <a:spAutoFit/>
          </a:bodyPr>
          <a:lstStyle/>
          <a:p>
            <a:r>
              <a:rPr lang="en-GB" dirty="0"/>
              <a:t>As </a:t>
            </a:r>
            <a:r>
              <a:rPr lang="en-GB" b="1" dirty="0"/>
              <a:t>I </a:t>
            </a:r>
            <a:r>
              <a:rPr lang="en-GB" dirty="0"/>
              <a:t>looked down from </a:t>
            </a:r>
            <a:r>
              <a:rPr lang="en-GB" b="1" dirty="0"/>
              <a:t>our</a:t>
            </a:r>
            <a:r>
              <a:rPr lang="en-GB" dirty="0"/>
              <a:t> lofty home, </a:t>
            </a:r>
            <a:r>
              <a:rPr lang="en-GB" b="1" dirty="0"/>
              <a:t>I</a:t>
            </a:r>
            <a:r>
              <a:rPr lang="en-GB" dirty="0"/>
              <a:t> noticed a group of humans. They seemed to be holding loud, bright monsters with sharp, glistening teeth that were tearing </a:t>
            </a:r>
            <a:r>
              <a:rPr lang="en-GB" b="1" dirty="0"/>
              <a:t>our</a:t>
            </a:r>
            <a:r>
              <a:rPr lang="en-GB" dirty="0"/>
              <a:t> trees from the ground. </a:t>
            </a:r>
          </a:p>
          <a:p>
            <a:endParaRPr lang="en-GB" dirty="0"/>
          </a:p>
          <a:p>
            <a:endParaRPr lang="en-GB" dirty="0"/>
          </a:p>
          <a:p>
            <a:br>
              <a:rPr lang="en-GB" dirty="0"/>
            </a:br>
            <a:r>
              <a:rPr lang="en-GB" dirty="0"/>
              <a:t>As </a:t>
            </a:r>
            <a:r>
              <a:rPr lang="en-GB" b="1" dirty="0"/>
              <a:t>she </a:t>
            </a:r>
            <a:r>
              <a:rPr lang="en-GB" dirty="0"/>
              <a:t>looked down from </a:t>
            </a:r>
            <a:r>
              <a:rPr lang="en-GB" b="1" dirty="0"/>
              <a:t>their </a:t>
            </a:r>
            <a:r>
              <a:rPr lang="en-GB" dirty="0"/>
              <a:t>lofty home, </a:t>
            </a:r>
            <a:r>
              <a:rPr lang="en-GB" b="1" dirty="0"/>
              <a:t>she </a:t>
            </a:r>
            <a:r>
              <a:rPr lang="en-GB" dirty="0"/>
              <a:t>noticed a group of humans. They seemed to be holding loud, bright monsters with sharp, glistening teeth that were tearing </a:t>
            </a:r>
            <a:r>
              <a:rPr lang="en-GB" b="1" dirty="0"/>
              <a:t>their </a:t>
            </a:r>
            <a:r>
              <a:rPr lang="en-GB" dirty="0"/>
              <a:t>trees from the ground. </a:t>
            </a:r>
            <a:br>
              <a:rPr lang="en-GB" dirty="0"/>
            </a:br>
            <a:endParaRPr lang="en-US" b="1" dirty="0">
              <a:solidFill>
                <a:schemeClr val="accent4"/>
              </a:solidFill>
            </a:endParaRPr>
          </a:p>
        </p:txBody>
      </p:sp>
      <p:sp>
        <p:nvSpPr>
          <p:cNvPr id="6" name="Rectangle 5">
            <a:extLst>
              <a:ext uri="{FF2B5EF4-FFF2-40B4-BE49-F238E27FC236}">
                <a16:creationId xmlns:a16="http://schemas.microsoft.com/office/drawing/2014/main"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id="{5029581A-2B37-4643-843C-CE1CB2E6CB62}"/>
              </a:ext>
            </a:extLst>
          </p:cNvPr>
          <p:cNvSpPr/>
          <p:nvPr/>
        </p:nvSpPr>
        <p:spPr>
          <a:xfrm>
            <a:off x="755650" y="1811756"/>
            <a:ext cx="7632700" cy="3016210"/>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‘Endurance’ became </a:t>
            </a:r>
            <a:r>
              <a:rPr lang="en-GB" b="1" dirty="0"/>
              <a:t>stuck</a:t>
            </a:r>
            <a:r>
              <a:rPr lang="en-GB" dirty="0"/>
              <a:t> in a large sheet of floating ice (an ice floe) following risky conditions crossing the Weddell Sea. </a:t>
            </a:r>
          </a:p>
          <a:p>
            <a:endParaRPr lang="en-GB" dirty="0"/>
          </a:p>
          <a:p>
            <a:r>
              <a:rPr lang="en-GB" dirty="0"/>
              <a:t>Today, something dreadful </a:t>
            </a:r>
            <a:r>
              <a:rPr lang="en-GB" b="1" dirty="0"/>
              <a:t>will</a:t>
            </a:r>
            <a:r>
              <a:rPr lang="en-GB" dirty="0"/>
              <a:t> </a:t>
            </a:r>
            <a:r>
              <a:rPr lang="en-GB" b="1" dirty="0"/>
              <a:t>happen</a:t>
            </a:r>
            <a:r>
              <a:rPr lang="en-GB" dirty="0"/>
              <a:t> – ‘Endurance’ </a:t>
            </a:r>
            <a:r>
              <a:rPr lang="en-GB" b="1" dirty="0"/>
              <a:t>will</a:t>
            </a:r>
            <a:r>
              <a:rPr lang="en-GB" dirty="0"/>
              <a:t> </a:t>
            </a:r>
            <a:r>
              <a:rPr lang="en-GB" b="1" dirty="0"/>
              <a:t>stick </a:t>
            </a:r>
            <a:r>
              <a:rPr lang="en-GB" dirty="0"/>
              <a:t>in a large sheet of floating ice (an ice floe) following risky conditions crossing the Weddell Sea. </a:t>
            </a:r>
            <a:endParaRPr lang="en-US" b="1" dirty="0">
              <a:solidFill>
                <a:schemeClr val="accent4"/>
              </a:solidFill>
            </a:endParaRPr>
          </a:p>
        </p:txBody>
      </p:sp>
      <p:sp>
        <p:nvSpPr>
          <p:cNvPr id="6" name="Rectangle 5">
            <a:extLst>
              <a:ext uri="{FF2B5EF4-FFF2-40B4-BE49-F238E27FC236}">
                <a16:creationId xmlns:a16="http://schemas.microsoft.com/office/drawing/2014/main" id="{BFA43635-E251-4A7E-BD2D-A12961CC482A}"/>
              </a:ext>
            </a:extLst>
          </p:cNvPr>
          <p:cNvSpPr/>
          <p:nvPr/>
        </p:nvSpPr>
        <p:spPr>
          <a:xfrm>
            <a:off x="755650" y="1811756"/>
            <a:ext cx="7632700" cy="3139321"/>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dirty="0"/>
          </a:p>
          <a:p>
            <a:r>
              <a:rPr lang="en-GB" dirty="0"/>
              <a:t>Two days ago, something dreadful happened – ‘Endurance’ became stuck in a large sheet of floating ice (an ice floe) following risky conditions crossing the Weddell Sea. </a:t>
            </a:r>
          </a:p>
          <a:p>
            <a:endParaRPr lang="en-GB" dirty="0"/>
          </a:p>
          <a:p>
            <a:r>
              <a:rPr lang="en-GB" dirty="0"/>
              <a:t>Today, something dreadful will happen – ‘Endurance’ will stick in a large sheet of floating ice (an ice floe) following risky conditions crossing the Weddell Sea. </a:t>
            </a:r>
            <a:endParaRPr lang="en-US" dirty="0">
              <a:solidFill>
                <a:schemeClr val="accent4"/>
              </a:solidFill>
            </a:endParaRPr>
          </a:p>
        </p:txBody>
      </p:sp>
      <p:sp>
        <p:nvSpPr>
          <p:cNvPr id="5" name="Rectangle 4">
            <a:extLst>
              <a:ext uri="{FF2B5EF4-FFF2-40B4-BE49-F238E27FC236}">
                <a16:creationId xmlns:a16="http://schemas.microsoft.com/office/drawing/2014/main" id="{4028E6E9-7EC1-4FDC-9373-0F1A4FF016B6}"/>
              </a:ext>
            </a:extLst>
          </p:cNvPr>
          <p:cNvSpPr/>
          <p:nvPr/>
        </p:nvSpPr>
        <p:spPr>
          <a:xfrm>
            <a:off x="2471434" y="443670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id="{9537CAB6-E6ED-4643-856F-78243F060CDD}"/>
              </a:ext>
            </a:extLst>
          </p:cNvPr>
          <p:cNvSpPr/>
          <p:nvPr/>
        </p:nvSpPr>
        <p:spPr>
          <a:xfrm>
            <a:off x="3364733" y="3336639"/>
            <a:ext cx="1263487" cy="369332"/>
          </a:xfrm>
          <a:prstGeom prst="rect">
            <a:avLst/>
          </a:prstGeom>
        </p:spPr>
        <p:txBody>
          <a:bodyPr wrap="none">
            <a:spAutoFit/>
          </a:bodyPr>
          <a:lstStyle/>
          <a:p>
            <a:r>
              <a:rPr lang="en-GB" b="1" dirty="0">
                <a:solidFill>
                  <a:schemeClr val="accent4"/>
                </a:solidFill>
              </a:rPr>
              <a:t>Past tense</a:t>
            </a:r>
          </a:p>
        </p:txBody>
      </p:sp>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60DBDDF1-21A3-48AE-87AE-943C5B0EC69B}"/>
              </a:ext>
            </a:extLst>
          </p:cNvPr>
          <p:cNvSpPr/>
          <p:nvPr/>
        </p:nvSpPr>
        <p:spPr>
          <a:xfrm>
            <a:off x="728800" y="5446494"/>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South Georgia and then completed a day long trek to find a whaling station…</a:t>
            </a:r>
          </a:p>
        </p:txBody>
      </p:sp>
      <p:sp>
        <p:nvSpPr>
          <p:cNvPr id="4" name="Rectangle 3">
            <a:extLst>
              <a:ext uri="{FF2B5EF4-FFF2-40B4-BE49-F238E27FC236}">
                <a16:creationId xmlns:a16="http://schemas.microsoft.com/office/drawing/2014/main"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
        <p:nvSpPr>
          <p:cNvPr id="6" name="Rectangle 5">
            <a:extLst>
              <a:ext uri="{FF2B5EF4-FFF2-40B4-BE49-F238E27FC236}">
                <a16:creationId xmlns:a16="http://schemas.microsoft.com/office/drawing/2014/main" id="{BAA530EF-A5E7-490B-ADFF-A3024D5FDC82}"/>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a:t>
            </a:r>
            <a:r>
              <a:rPr lang="en-GB" b="1" dirty="0"/>
              <a:t>nervous</a:t>
            </a:r>
            <a:r>
              <a:rPr lang="en-GB" dirty="0">
                <a:solidFill>
                  <a:schemeClr val="accent1"/>
                </a:solidFill>
              </a:rPr>
              <a:t> </a:t>
            </a:r>
            <a:r>
              <a:rPr lang="en-GB" dirty="0"/>
              <a:t>about ruling it, </a:t>
            </a:r>
            <a:r>
              <a:rPr lang="en-GB" b="1" dirty="0"/>
              <a:t>I would rather do so alone</a:t>
            </a:r>
            <a:r>
              <a:rPr lang="en-GB" dirty="0"/>
              <a:t>. </a:t>
            </a:r>
          </a:p>
          <a:p>
            <a:endParaRPr lang="en-GB" i="1" dirty="0"/>
          </a:p>
          <a:p>
            <a:r>
              <a:rPr lang="en-GB" dirty="0"/>
              <a:t>Yesterday, </a:t>
            </a:r>
            <a:r>
              <a:rPr lang="en-GB" b="1" dirty="0"/>
              <a:t>feeling relieved</a:t>
            </a:r>
            <a:r>
              <a:rPr lang="en-GB" dirty="0"/>
              <a:t>, we reached the island of South Georgia and then completed a day long trek to find a whaling station…</a:t>
            </a:r>
          </a:p>
        </p:txBody>
      </p:sp>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186</TotalTime>
  <Words>1675</Words>
  <Application>Microsoft Macintosh PowerPoint</Application>
  <PresentationFormat>On-screen Show (4:3)</PresentationFormat>
  <Paragraphs>151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Twinkl</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Diary Writing Must…</vt:lpstr>
      <vt:lpstr>Find the features</vt:lpstr>
      <vt:lpstr>Find the features</vt:lpstr>
      <vt:lpstr>Write a diary</vt:lpstr>
      <vt:lpstr>Write a diary</vt:lpstr>
      <vt:lpstr>Diary Writing Check 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Sarah Visick (Polruan Primary Academy)</cp:lastModifiedBy>
  <cp:revision>18</cp:revision>
  <dcterms:created xsi:type="dcterms:W3CDTF">2018-10-10T14:29:17Z</dcterms:created>
  <dcterms:modified xsi:type="dcterms:W3CDTF">2020-05-10T16:13:23Z</dcterms:modified>
</cp:coreProperties>
</file>